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sldIdLst>
    <p:sldId id="256" r:id="rId2"/>
    <p:sldId id="257" r:id="rId3"/>
    <p:sldId id="259" r:id="rId4"/>
    <p:sldId id="258" r:id="rId5"/>
    <p:sldId id="260" r:id="rId6"/>
    <p:sldId id="264"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74" d="100"/>
          <a:sy n="74" d="100"/>
        </p:scale>
        <p:origin x="49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96825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000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91288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5848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982791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0254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93597210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6799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3626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813245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0767515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063575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91568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43879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7066707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90523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92244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984" t="18033" r="6041" b="11395"/>
          <a:stretch/>
        </p:blipFill>
        <p:spPr>
          <a:xfrm>
            <a:off x="1050044" y="1837436"/>
            <a:ext cx="8611738" cy="2620370"/>
          </a:xfrm>
          <a:prstGeom prst="rect">
            <a:avLst/>
          </a:prstGeom>
        </p:spPr>
      </p:pic>
    </p:spTree>
    <p:extLst>
      <p:ext uri="{BB962C8B-B14F-4D97-AF65-F5344CB8AC3E}">
        <p14:creationId xmlns:p14="http://schemas.microsoft.com/office/powerpoint/2010/main" val="352441355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232014"/>
            <a:ext cx="9246707" cy="5581934"/>
          </a:xfrm>
        </p:spPr>
        <p:txBody>
          <a:bodyPr/>
          <a:lstStyle/>
          <a:p>
            <a:r>
              <a:rPr lang="en-US" sz="4800" b="1" dirty="0" smtClean="0">
                <a:latin typeface="Arial Rounded MT Bold" panose="020F0704030504030204" pitchFamily="34" charset="0"/>
              </a:rPr>
              <a:t>Coffee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Break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Sponsor</a:t>
            </a:r>
            <a:r>
              <a:rPr lang="en-US" dirty="0" smtClean="0"/>
              <a:t/>
            </a:r>
            <a:br>
              <a:rPr lang="en-US" dirty="0" smtClean="0"/>
            </a:br>
            <a:endParaRPr lang="en-US" dirty="0"/>
          </a:p>
        </p:txBody>
      </p:sp>
      <p:pic>
        <p:nvPicPr>
          <p:cNvPr id="1026" name="Picture 2" descr="Bejo_logo_large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017" y="388085"/>
            <a:ext cx="3169457" cy="6121902"/>
          </a:xfrm>
          <a:prstGeom prst="rect">
            <a:avLst/>
          </a:prstGeom>
          <a:solidFill>
            <a:schemeClr val="accent1">
              <a:alpha val="0"/>
            </a:schemeClr>
          </a:solidFill>
          <a:ln>
            <a:noFill/>
          </a:ln>
          <a:effectLst/>
        </p:spPr>
      </p:pic>
      <p:pic>
        <p:nvPicPr>
          <p:cNvPr id="1027" name="Picture 3" descr="MC90043776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94" y="3316836"/>
            <a:ext cx="1287463"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42602563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4" y="232014"/>
            <a:ext cx="9287650" cy="5581934"/>
          </a:xfrm>
        </p:spPr>
        <p:txBody>
          <a:bodyPr/>
          <a:lstStyle/>
          <a:p>
            <a:r>
              <a:rPr lang="en-US" sz="4800" b="1" dirty="0" smtClean="0">
                <a:latin typeface="Arial Rounded MT Bold" panose="020F0704030504030204" pitchFamily="34" charset="0"/>
              </a:rPr>
              <a:t>Coffee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Break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Sponsor</a:t>
            </a:r>
            <a:r>
              <a:rPr lang="en-US" dirty="0" smtClean="0"/>
              <a:t/>
            </a:r>
            <a:br>
              <a:rPr lang="en-US" dirty="0" smtClean="0"/>
            </a:br>
            <a:endParaRPr lang="en-US" dirty="0"/>
          </a:p>
        </p:txBody>
      </p:sp>
      <p:pic>
        <p:nvPicPr>
          <p:cNvPr id="2051" name="Picture 3" descr="MC9004377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69" y="2763200"/>
            <a:ext cx="1287463"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434" y="1635617"/>
            <a:ext cx="7181870" cy="4010907"/>
          </a:xfrm>
          <a:prstGeom prst="rect">
            <a:avLst/>
          </a:prstGeom>
        </p:spPr>
      </p:pic>
    </p:spTree>
    <p:extLst>
      <p:ext uri="{BB962C8B-B14F-4D97-AF65-F5344CB8AC3E}">
        <p14:creationId xmlns:p14="http://schemas.microsoft.com/office/powerpoint/2010/main" val="380836310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22832"/>
            <a:ext cx="8987399" cy="5581934"/>
          </a:xfrm>
        </p:spPr>
        <p:txBody>
          <a:bodyPr/>
          <a:lstStyle/>
          <a:p>
            <a:r>
              <a:rPr lang="en-US" sz="4800" b="1" dirty="0" smtClean="0">
                <a:latin typeface="Arial Rounded MT Bold" panose="020F0704030504030204" pitchFamily="34" charset="0"/>
              </a:rPr>
              <a:t>Coffee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Break </a:t>
            </a:r>
            <a:br>
              <a:rPr lang="en-US" sz="4800" b="1" dirty="0" smtClean="0">
                <a:latin typeface="Arial Rounded MT Bold" panose="020F0704030504030204" pitchFamily="34" charset="0"/>
              </a:rPr>
            </a:br>
            <a:r>
              <a:rPr lang="en-US" sz="4800" b="1" dirty="0" smtClean="0">
                <a:latin typeface="Arial Rounded MT Bold" panose="020F0704030504030204" pitchFamily="34" charset="0"/>
              </a:rPr>
              <a:t>Sponsor</a:t>
            </a:r>
            <a:r>
              <a:rPr lang="en-US" dirty="0" smtClean="0">
                <a:latin typeface="Arial Rounded MT Bold" panose="020F0704030504030204" pitchFamily="34" charset="0"/>
              </a:rPr>
              <a:t/>
            </a:r>
            <a:br>
              <a:rPr lang="en-US" dirty="0" smtClean="0">
                <a:latin typeface="Arial Rounded MT Bold" panose="020F0704030504030204" pitchFamily="34" charset="0"/>
              </a:rPr>
            </a:br>
            <a:endParaRPr lang="en-US" dirty="0">
              <a:latin typeface="Arial Rounded MT Bold" panose="020F0704030504030204" pitchFamily="34" charset="0"/>
            </a:endParaRPr>
          </a:p>
        </p:txBody>
      </p:sp>
      <p:pic>
        <p:nvPicPr>
          <p:cNvPr id="2050" name="Picture 2" descr="INCOTE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481" y="964064"/>
            <a:ext cx="5592157" cy="4849884"/>
          </a:xfrm>
          <a:prstGeom prst="rect">
            <a:avLst/>
          </a:prstGeom>
          <a:solidFill>
            <a:srgbClr val="FFFFFF"/>
          </a:solidFill>
          <a:ln>
            <a:noFill/>
          </a:ln>
          <a:effectLst/>
        </p:spPr>
      </p:pic>
      <p:pic>
        <p:nvPicPr>
          <p:cNvPr id="2051" name="Picture 3" descr="MC90043776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55" y="3278355"/>
            <a:ext cx="1287463"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208138039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63" y="176586"/>
            <a:ext cx="9287650" cy="6830703"/>
          </a:xfrm>
        </p:spPr>
        <p:txBody>
          <a:bodyPr>
            <a:normAutofit fontScale="90000"/>
          </a:bodyPr>
          <a:lstStyle/>
          <a:p>
            <a:r>
              <a:rPr lang="en-US" sz="4800" b="1" dirty="0" smtClean="0">
                <a:latin typeface="Arial Rounded MT Bold" panose="020F0704030504030204" pitchFamily="34" charset="0"/>
              </a:rPr>
              <a:t>KEYNOTE  SPEAKER  SPONSOR</a:t>
            </a:r>
            <a:r>
              <a:rPr lang="en-US" dirty="0" smtClean="0"/>
              <a:t/>
            </a:r>
            <a:br>
              <a:rPr lang="en-US" dirty="0" smtClean="0"/>
            </a:br>
            <a:r>
              <a:rPr lang="en-US" dirty="0" smtClean="0"/>
              <a:t/>
            </a:r>
            <a:br>
              <a:rPr lang="en-US" dirty="0" smtClean="0"/>
            </a:br>
            <a:r>
              <a:rPr lang="en-US" dirty="0"/>
              <a:t/>
            </a:r>
            <a:br>
              <a:rPr lang="en-US" dirty="0"/>
            </a:br>
            <a:r>
              <a:rPr lang="en-US" dirty="0" smtClean="0"/>
              <a:t>	</a:t>
            </a:r>
            <a:r>
              <a:rPr lang="en-US" sz="9800" b="1" i="1" cap="small" dirty="0" err="1" smtClean="0">
                <a:effectLst>
                  <a:outerShdw dist="50800" algn="r">
                    <a:srgbClr val="000000">
                      <a:alpha val="50000"/>
                    </a:srgbClr>
                  </a:outerShdw>
                </a:effectLst>
              </a:rPr>
              <a:t>Keithly</a:t>
            </a:r>
            <a:r>
              <a:rPr lang="en-US" sz="9800" b="1" i="1" cap="small" dirty="0" smtClean="0">
                <a:effectLst>
                  <a:outerShdw dist="50800" algn="r">
                    <a:srgbClr val="000000">
                      <a:alpha val="50000"/>
                    </a:srgbClr>
                  </a:outerShdw>
                </a:effectLst>
              </a:rPr>
              <a:t>-Williams                      </a:t>
            </a:r>
            <a:r>
              <a:rPr lang="en-US" sz="9800" dirty="0" smtClean="0"/>
              <a:t/>
            </a:r>
            <a:br>
              <a:rPr lang="en-US" sz="9800" dirty="0" smtClean="0"/>
            </a:br>
            <a:r>
              <a:rPr lang="en-US" sz="9800" b="1" i="1" cap="small" dirty="0" smtClean="0">
                <a:effectLst>
                  <a:outerShdw dist="50800" algn="r">
                    <a:srgbClr val="000000">
                      <a:alpha val="50000"/>
                    </a:srgbClr>
                  </a:outerShdw>
                </a:effectLst>
              </a:rPr>
              <a:t>   	      Seeds</a:t>
            </a:r>
            <a:r>
              <a:rPr lang="en-US" dirty="0" smtClean="0"/>
              <a:t/>
            </a:r>
            <a:br>
              <a:rPr lang="en-US" dirty="0" smtClean="0"/>
            </a:br>
            <a:r>
              <a:rPr lang="en-US" dirty="0"/>
              <a:t> </a:t>
            </a:r>
            <a:br>
              <a:rPr lang="en-US" dirty="0"/>
            </a:br>
            <a:endParaRPr lang="en-US" dirty="0"/>
          </a:p>
        </p:txBody>
      </p:sp>
      <p:pic>
        <p:nvPicPr>
          <p:cNvPr id="4098" name="Picture 2" descr="LOGO2Keithly"/>
          <p:cNvPicPr>
            <a:picLocks noChangeAspect="1" noChangeArrowheads="1"/>
          </p:cNvPicPr>
          <p:nvPr/>
        </p:nvPicPr>
        <p:blipFill>
          <a:blip r:embed="rId2">
            <a:extLst>
              <a:ext uri="{28A0092B-C50C-407E-A947-70E740481C1C}">
                <a14:useLocalDpi xmlns:a14="http://schemas.microsoft.com/office/drawing/2010/main" val="0"/>
              </a:ext>
            </a:extLst>
          </a:blip>
          <a:srcRect l="36014" t="-1305" r="19603" b="1305"/>
          <a:stretch>
            <a:fillRect/>
          </a:stretch>
        </p:blipFill>
        <p:spPr bwMode="auto">
          <a:xfrm>
            <a:off x="955342" y="3125337"/>
            <a:ext cx="2093246" cy="3295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224972452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63" y="176586"/>
            <a:ext cx="9287650" cy="6830703"/>
          </a:xfrm>
        </p:spPr>
        <p:txBody>
          <a:bodyPr>
            <a:normAutofit/>
          </a:bodyPr>
          <a:lstStyle/>
          <a:p>
            <a:r>
              <a:rPr lang="en-US" sz="4800" b="1" dirty="0" smtClean="0">
                <a:latin typeface="Arial Rounded MT Bold" panose="020F0704030504030204" pitchFamily="34" charset="0"/>
              </a:rPr>
              <a:t>EVENT </a:t>
            </a:r>
            <a:r>
              <a:rPr lang="en-US" sz="4800" b="1" dirty="0" smtClean="0">
                <a:latin typeface="Arial Rounded MT Bold" panose="020F0704030504030204" pitchFamily="34" charset="0"/>
              </a:rPr>
              <a:t>SPONSOR</a:t>
            </a:r>
            <a:r>
              <a:rPr lang="en-US" dirty="0" smtClean="0"/>
              <a:t/>
            </a:r>
            <a:br>
              <a:rPr lang="en-US" dirty="0" smtClean="0"/>
            </a:br>
            <a:r>
              <a:rPr lang="en-US" dirty="0" smtClean="0"/>
              <a:t/>
            </a:r>
            <a:br>
              <a:rPr lang="en-US" dirty="0" smtClean="0"/>
            </a:br>
            <a:r>
              <a:rPr lang="en-US" dirty="0"/>
              <a:t/>
            </a:r>
            <a:br>
              <a:rPr lang="en-US" dirty="0"/>
            </a:br>
            <a:r>
              <a:rPr lang="en-US" dirty="0" smtClean="0"/>
              <a:t>	</a:t>
            </a:r>
            <a:br>
              <a:rPr lang="en-US" dirty="0" smtClean="0"/>
            </a:br>
            <a:r>
              <a:rPr lang="en-US" dirty="0"/>
              <a:t>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66" y="1324747"/>
            <a:ext cx="7413062" cy="5419120"/>
          </a:xfrm>
          <a:prstGeom prst="rect">
            <a:avLst/>
          </a:prstGeom>
        </p:spPr>
      </p:pic>
    </p:spTree>
    <p:extLst>
      <p:ext uri="{BB962C8B-B14F-4D97-AF65-F5344CB8AC3E}">
        <p14:creationId xmlns:p14="http://schemas.microsoft.com/office/powerpoint/2010/main" val="399179545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0" y="1661375"/>
            <a:ext cx="10413243" cy="4932608"/>
          </a:xfrm>
        </p:spPr>
        <p:txBody>
          <a:bodyPr numCol="2">
            <a:normAutofit fontScale="90000"/>
          </a:bodyPr>
          <a:lstStyle/>
          <a:p>
            <a:pPr algn="ctr"/>
            <a:r>
              <a:rPr lang="en-US" sz="3100" b="1" dirty="0" smtClean="0"/>
              <a:t>Ag </a:t>
            </a:r>
            <a:r>
              <a:rPr lang="en-US" sz="3100" b="1" dirty="0"/>
              <a:t>Seeds Unlimited</a:t>
            </a:r>
            <a:r>
              <a:rPr lang="en-US" sz="3100" dirty="0"/>
              <a:t/>
            </a:r>
            <a:br>
              <a:rPr lang="en-US" sz="3100" dirty="0"/>
            </a:br>
            <a:r>
              <a:rPr lang="en-US" sz="3100" b="1" dirty="0" err="1"/>
              <a:t>Bejo</a:t>
            </a:r>
            <a:r>
              <a:rPr lang="en-US" sz="3100" b="1" dirty="0"/>
              <a:t> Seeds Inc.</a:t>
            </a:r>
            <a:r>
              <a:rPr lang="en-US" sz="3100" dirty="0"/>
              <a:t/>
            </a:r>
            <a:br>
              <a:rPr lang="en-US" sz="3100" dirty="0"/>
            </a:br>
            <a:r>
              <a:rPr lang="en-US" sz="3100" b="1" dirty="0"/>
              <a:t>California Crop Improvement </a:t>
            </a:r>
            <a:r>
              <a:rPr lang="en-US" sz="3100" b="1" dirty="0" smtClean="0"/>
              <a:t>Association</a:t>
            </a:r>
            <a:r>
              <a:rPr lang="en-US" sz="3100" dirty="0"/>
              <a:t/>
            </a:r>
            <a:br>
              <a:rPr lang="en-US" sz="3100" dirty="0"/>
            </a:br>
            <a:r>
              <a:rPr lang="en-US" sz="3100" b="1" dirty="0"/>
              <a:t>Central Valley Seeds</a:t>
            </a:r>
            <a:r>
              <a:rPr lang="en-US" sz="3100" dirty="0"/>
              <a:t/>
            </a:r>
            <a:br>
              <a:rPr lang="en-US" sz="3100" dirty="0"/>
            </a:br>
            <a:r>
              <a:rPr lang="en-US" sz="3100" b="1" dirty="0"/>
              <a:t>Champion Seed Co</a:t>
            </a:r>
            <a:r>
              <a:rPr lang="en-US" sz="3100" b="1" dirty="0" smtClean="0"/>
              <a:t>.</a:t>
            </a:r>
            <a:br>
              <a:rPr lang="en-US" sz="3100" b="1" dirty="0" smtClean="0"/>
            </a:br>
            <a:r>
              <a:rPr lang="en-US" sz="3100" b="1" dirty="0" err="1" smtClean="0"/>
              <a:t>Germains</a:t>
            </a:r>
            <a:r>
              <a:rPr lang="en-US" sz="3100" b="1" dirty="0" smtClean="0"/>
              <a:t> Seed Technology</a:t>
            </a:r>
            <a:br>
              <a:rPr lang="en-US" sz="3100" b="1" dirty="0" smtClean="0"/>
            </a:br>
            <a:r>
              <a:rPr lang="en-US" sz="3100" b="1" dirty="0" err="1" smtClean="0"/>
              <a:t>Gowan</a:t>
            </a:r>
            <a:r>
              <a:rPr lang="en-US" sz="3100" b="1" dirty="0" smtClean="0"/>
              <a:t> Seed Co.</a:t>
            </a:r>
            <a:r>
              <a:rPr lang="en-US" sz="3100" dirty="0"/>
              <a:t/>
            </a:r>
            <a:br>
              <a:rPr lang="en-US" sz="3100" dirty="0"/>
            </a:br>
            <a:r>
              <a:rPr lang="en-US" sz="3100" b="1" dirty="0" err="1"/>
              <a:t>Holaday</a:t>
            </a:r>
            <a:r>
              <a:rPr lang="en-US" sz="3100" b="1" dirty="0"/>
              <a:t> Seed Co.</a:t>
            </a:r>
            <a:r>
              <a:rPr lang="en-US" sz="3100" dirty="0"/>
              <a:t/>
            </a:r>
            <a:br>
              <a:rPr lang="en-US" sz="3100" dirty="0"/>
            </a:br>
            <a:r>
              <a:rPr lang="en-US" sz="3100" b="1" dirty="0" err="1"/>
              <a:t>InterWest</a:t>
            </a:r>
            <a:r>
              <a:rPr lang="en-US" sz="3100" b="1" dirty="0"/>
              <a:t> Insurance </a:t>
            </a:r>
            <a:r>
              <a:rPr lang="en-US" sz="3100" b="1" dirty="0" smtClean="0"/>
              <a:t>Services</a:t>
            </a:r>
            <a:br>
              <a:rPr lang="en-US" sz="3100" b="1" dirty="0" smtClean="0"/>
            </a:br>
            <a:r>
              <a:rPr lang="en-US" sz="3100" b="1" dirty="0"/>
              <a:t/>
            </a:r>
            <a:br>
              <a:rPr lang="en-US" sz="3100" b="1" dirty="0"/>
            </a:br>
            <a:r>
              <a:rPr lang="en-US" sz="3100" dirty="0"/>
              <a:t/>
            </a:r>
            <a:br>
              <a:rPr lang="en-US" sz="3100" dirty="0"/>
            </a:b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b="1" dirty="0" err="1"/>
              <a:t>Keithly</a:t>
            </a:r>
            <a:r>
              <a:rPr lang="en-US" sz="3100" b="1" dirty="0"/>
              <a:t>-Williams Seeds</a:t>
            </a:r>
            <a:r>
              <a:rPr lang="en-US" sz="3100" dirty="0"/>
              <a:t/>
            </a:r>
            <a:br>
              <a:rPr lang="en-US" sz="3100" dirty="0"/>
            </a:br>
            <a:r>
              <a:rPr lang="en-US" sz="3100" b="1" dirty="0" smtClean="0"/>
              <a:t>Monsanto Co.</a:t>
            </a:r>
            <a:br>
              <a:rPr lang="en-US" sz="3100" b="1" dirty="0" smtClean="0"/>
            </a:br>
            <a:r>
              <a:rPr lang="en-US" sz="3100" b="1" dirty="0" smtClean="0"/>
              <a:t>Radicle Seed Co.</a:t>
            </a:r>
            <a:r>
              <a:rPr lang="en-US" sz="3100" dirty="0"/>
              <a:t/>
            </a:r>
            <a:br>
              <a:rPr lang="en-US" sz="3100" dirty="0"/>
            </a:br>
            <a:r>
              <a:rPr lang="en-US" sz="3100" b="1" dirty="0"/>
              <a:t>Sakata Seed America</a:t>
            </a:r>
            <a:r>
              <a:rPr lang="en-US" sz="3100" dirty="0"/>
              <a:t/>
            </a:r>
            <a:br>
              <a:rPr lang="en-US" sz="3100" dirty="0"/>
            </a:br>
            <a:r>
              <a:rPr lang="en-US" sz="3100" b="1" dirty="0" smtClean="0"/>
              <a:t>Santa Maria Seeds</a:t>
            </a:r>
            <a:br>
              <a:rPr lang="en-US" sz="3100" b="1" dirty="0" smtClean="0"/>
            </a:br>
            <a:r>
              <a:rPr lang="en-US" sz="3100" b="1" dirty="0" smtClean="0"/>
              <a:t>Seed Dynamics</a:t>
            </a:r>
            <a:r>
              <a:rPr lang="en-US" sz="3100" dirty="0"/>
              <a:t/>
            </a:r>
            <a:br>
              <a:rPr lang="en-US" sz="3100" dirty="0"/>
            </a:br>
            <a:r>
              <a:rPr lang="en-US" sz="3100" b="1" dirty="0"/>
              <a:t>TS&amp;L Seed Co</a:t>
            </a:r>
            <a:r>
              <a:rPr lang="en-US" sz="3100" b="1" dirty="0" smtClean="0"/>
              <a:t>.</a:t>
            </a:r>
            <a:br>
              <a:rPr lang="en-US" sz="3100" b="1" dirty="0" smtClean="0"/>
            </a:br>
            <a:r>
              <a:rPr lang="en-US" sz="3100" b="1" dirty="0" smtClean="0"/>
              <a:t>Top Notch Seeds Inc.</a:t>
            </a:r>
            <a:br>
              <a:rPr lang="en-US" sz="3100" b="1" dirty="0" smtClean="0"/>
            </a:br>
            <a:r>
              <a:rPr lang="en-US" sz="3100" b="1" dirty="0" smtClean="0"/>
              <a:t>Tozer Seeds America</a:t>
            </a:r>
            <a:r>
              <a:rPr lang="en-US" sz="3100" dirty="0"/>
              <a:t/>
            </a:r>
            <a:br>
              <a:rPr lang="en-US" sz="3100" dirty="0"/>
            </a:br>
            <a:r>
              <a:rPr lang="en-US" sz="3100" b="1" dirty="0"/>
              <a:t>White Seed Co.</a:t>
            </a:r>
            <a:r>
              <a:rPr lang="en-US" sz="3100" dirty="0"/>
              <a:t/>
            </a:r>
            <a:br>
              <a:rPr lang="en-US" sz="3100" dirty="0"/>
            </a:br>
            <a:r>
              <a:rPr lang="en-US" sz="3100" dirty="0"/>
              <a:t> </a:t>
            </a:r>
            <a:br>
              <a:rPr lang="en-US" sz="3100" dirty="0"/>
            </a:br>
            <a:r>
              <a:rPr lang="en-US" dirty="0"/>
              <a:t/>
            </a:r>
            <a:br>
              <a:rPr lang="en-US" dirty="0"/>
            </a:br>
            <a:r>
              <a:rPr lang="en-US" dirty="0" smtClean="0"/>
              <a:t>	</a:t>
            </a:r>
            <a:r>
              <a:rPr lang="en-US" dirty="0"/>
              <a:t/>
            </a:r>
            <a:br>
              <a:rPr lang="en-US" dirty="0"/>
            </a:br>
            <a:r>
              <a:rPr lang="en-US" dirty="0"/>
              <a:t> </a:t>
            </a:r>
            <a:br>
              <a:rPr lang="en-US" dirty="0"/>
            </a:br>
            <a:endParaRPr lang="en-US" dirty="0"/>
          </a:p>
        </p:txBody>
      </p:sp>
      <p:sp>
        <p:nvSpPr>
          <p:cNvPr id="4" name="Rectangle 3"/>
          <p:cNvSpPr/>
          <p:nvPr/>
        </p:nvSpPr>
        <p:spPr>
          <a:xfrm>
            <a:off x="447876" y="347729"/>
            <a:ext cx="7495643" cy="769441"/>
          </a:xfrm>
          <a:prstGeom prst="rect">
            <a:avLst/>
          </a:prstGeom>
          <a:noFill/>
        </p:spPr>
        <p:txBody>
          <a:bodyPr wrap="none" lIns="91440" tIns="45720" rIns="91440" bIns="45720">
            <a:spAutoFit/>
          </a:bodyPr>
          <a:lstStyle/>
          <a:p>
            <a:pPr algn="ctr"/>
            <a:r>
              <a:rPr lang="en-U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arlemagne Std" panose="04020705060702020204" pitchFamily="82" charset="0"/>
              </a:rPr>
              <a:t>Golf  Hole  Sponsors</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arlemagne Std" panose="04020705060702020204" pitchFamily="82" charset="0"/>
            </a:endParaRPr>
          </a:p>
        </p:txBody>
      </p:sp>
    </p:spTree>
    <p:extLst>
      <p:ext uri="{BB962C8B-B14F-4D97-AF65-F5344CB8AC3E}">
        <p14:creationId xmlns:p14="http://schemas.microsoft.com/office/powerpoint/2010/main" val="388131065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2009105"/>
            <a:ext cx="11101589" cy="4185633"/>
          </a:xfrm>
        </p:spPr>
        <p:txBody>
          <a:bodyPr numCol="2">
            <a:noAutofit/>
          </a:bodyPr>
          <a:lstStyle/>
          <a:p>
            <a:r>
              <a:rPr lang="en-US" sz="2600" b="1" dirty="0" smtClean="0"/>
              <a:t>American </a:t>
            </a:r>
            <a:r>
              <a:rPr lang="en-US" sz="2600" b="1" dirty="0" err="1" smtClean="0"/>
              <a:t>Takii</a:t>
            </a:r>
            <a:r>
              <a:rPr lang="en-US" sz="2600" b="1" dirty="0" smtClean="0"/>
              <a:t> Inc.</a:t>
            </a:r>
            <a:br>
              <a:rPr lang="en-US" sz="2600" b="1" dirty="0" smtClean="0"/>
            </a:br>
            <a:r>
              <a:rPr lang="en-US" sz="2600" b="1" dirty="0" smtClean="0"/>
              <a:t>Barkley Seed</a:t>
            </a:r>
            <a:br>
              <a:rPr lang="en-US" sz="2600" b="1" dirty="0" smtClean="0"/>
            </a:br>
            <a:r>
              <a:rPr lang="en-US" sz="2600" b="1" dirty="0" smtClean="0"/>
              <a:t>California </a:t>
            </a:r>
            <a:r>
              <a:rPr lang="en-US" sz="2600" b="1" dirty="0"/>
              <a:t>Crop Improvement </a:t>
            </a:r>
            <a:r>
              <a:rPr lang="en-US" sz="2600" b="1" dirty="0" smtClean="0"/>
              <a:t>Association</a:t>
            </a:r>
            <a:r>
              <a:rPr lang="en-US" sz="2600" dirty="0"/>
              <a:t/>
            </a:r>
            <a:br>
              <a:rPr lang="en-US" sz="2600" dirty="0"/>
            </a:br>
            <a:r>
              <a:rPr lang="en-US" sz="2600" b="1" dirty="0"/>
              <a:t>Central Valley Seeds</a:t>
            </a:r>
            <a:r>
              <a:rPr lang="en-US" sz="2600" dirty="0"/>
              <a:t/>
            </a:r>
            <a:br>
              <a:rPr lang="en-US" sz="2600" dirty="0"/>
            </a:br>
            <a:r>
              <a:rPr lang="en-US" sz="2600" b="1" dirty="0"/>
              <a:t>Champion Seed </a:t>
            </a:r>
            <a:r>
              <a:rPr lang="en-US" sz="2600" b="1" dirty="0" smtClean="0"/>
              <a:t>Co.</a:t>
            </a:r>
            <a:br>
              <a:rPr lang="en-US" sz="2600" b="1" dirty="0" smtClean="0"/>
            </a:br>
            <a:r>
              <a:rPr lang="en-US" sz="2600" b="1" dirty="0" smtClean="0"/>
              <a:t>Condor Seed Production</a:t>
            </a:r>
            <a:r>
              <a:rPr lang="en-US" sz="2600" dirty="0"/>
              <a:t/>
            </a:r>
            <a:br>
              <a:rPr lang="en-US" sz="2600" dirty="0"/>
            </a:br>
            <a:r>
              <a:rPr lang="en-US" sz="2600" b="1" dirty="0"/>
              <a:t>Estancia Winery</a:t>
            </a:r>
            <a:r>
              <a:rPr lang="en-US" sz="2600" dirty="0"/>
              <a:t/>
            </a:r>
            <a:br>
              <a:rPr lang="en-US" sz="2600" dirty="0"/>
            </a:br>
            <a:r>
              <a:rPr lang="en-US" sz="2600" b="1" dirty="0"/>
              <a:t>Eurofins </a:t>
            </a:r>
            <a:r>
              <a:rPr lang="en-US" sz="2600" b="1" dirty="0" err="1" smtClean="0"/>
              <a:t>BioDiagnostics</a:t>
            </a:r>
            <a:r>
              <a:rPr lang="en-US" sz="2600" dirty="0"/>
              <a:t/>
            </a:r>
            <a:br>
              <a:rPr lang="en-US" sz="2600" dirty="0"/>
            </a:br>
            <a:r>
              <a:rPr lang="en-US" sz="2600" dirty="0"/>
              <a:t/>
            </a:r>
            <a:br>
              <a:rPr lang="en-US" sz="2600" dirty="0"/>
            </a:br>
            <a:r>
              <a:rPr lang="en-US" sz="2600" b="1" dirty="0" smtClean="0"/>
              <a:t/>
            </a:r>
            <a:br>
              <a:rPr lang="en-US" sz="2600" b="1" dirty="0" smtClean="0"/>
            </a:b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smtClean="0"/>
              <a:t/>
            </a:r>
            <a:br>
              <a:rPr lang="en-US" sz="2600" b="1" dirty="0" smtClean="0"/>
            </a:br>
            <a:r>
              <a:rPr lang="en-US" sz="2600" b="1" dirty="0" err="1"/>
              <a:t>Gowan</a:t>
            </a:r>
            <a:r>
              <a:rPr lang="en-US" sz="2600" b="1" dirty="0"/>
              <a:t> Seed Co.</a:t>
            </a:r>
            <a:br>
              <a:rPr lang="en-US" sz="2600" b="1" dirty="0"/>
            </a:br>
            <a:r>
              <a:rPr lang="en-US" sz="2600" b="1" dirty="0"/>
              <a:t>L.A. Hearne Co</a:t>
            </a:r>
            <a:r>
              <a:rPr lang="en-US" sz="2600" b="1" dirty="0" smtClean="0"/>
              <a:t>.</a:t>
            </a:r>
            <a:br>
              <a:rPr lang="en-US" sz="2600" b="1" dirty="0" smtClean="0"/>
            </a:br>
            <a:r>
              <a:rPr lang="en-US" sz="2600" b="1" dirty="0" smtClean="0"/>
              <a:t>Monsanto </a:t>
            </a:r>
            <a:r>
              <a:rPr lang="en-US" sz="2600" b="1" dirty="0"/>
              <a:t>Co</a:t>
            </a:r>
            <a:r>
              <a:rPr lang="en-US" sz="2600" b="1" dirty="0" smtClean="0"/>
              <a:t>.</a:t>
            </a:r>
            <a:br>
              <a:rPr lang="en-US" sz="2600" b="1" dirty="0" smtClean="0"/>
            </a:br>
            <a:r>
              <a:rPr lang="en-US" sz="2600" b="1" dirty="0" smtClean="0"/>
              <a:t>Radicle Seed Co.</a:t>
            </a:r>
            <a:r>
              <a:rPr lang="en-US" sz="2600" dirty="0"/>
              <a:t/>
            </a:r>
            <a:br>
              <a:rPr lang="en-US" sz="2600" dirty="0"/>
            </a:br>
            <a:r>
              <a:rPr lang="en-US" sz="2600" b="1" dirty="0"/>
              <a:t>Ransom Seed </a:t>
            </a:r>
            <a:r>
              <a:rPr lang="en-US" sz="2600" b="1" dirty="0" smtClean="0"/>
              <a:t>Laboratory</a:t>
            </a:r>
            <a:br>
              <a:rPr lang="en-US" sz="2600" b="1" dirty="0" smtClean="0"/>
            </a:br>
            <a:r>
              <a:rPr lang="en-US" sz="2600" b="1" dirty="0" smtClean="0"/>
              <a:t>S &amp; W Seed Co.</a:t>
            </a:r>
            <a:r>
              <a:rPr lang="en-US" sz="2600" dirty="0"/>
              <a:t/>
            </a:r>
            <a:br>
              <a:rPr lang="en-US" sz="2600" dirty="0"/>
            </a:br>
            <a:r>
              <a:rPr lang="en-US" sz="2600" b="1" dirty="0"/>
              <a:t>Sakata Seed America</a:t>
            </a:r>
            <a:r>
              <a:rPr lang="en-US" sz="2600" dirty="0"/>
              <a:t/>
            </a:r>
            <a:br>
              <a:rPr lang="en-US" sz="2600" dirty="0"/>
            </a:br>
            <a:r>
              <a:rPr lang="en-US" sz="2600" b="1" dirty="0" smtClean="0"/>
              <a:t>Top Notch Seeds Inc.</a:t>
            </a:r>
            <a:r>
              <a:rPr lang="en-US" sz="2600" dirty="0"/>
              <a:t/>
            </a:r>
            <a:br>
              <a:rPr lang="en-US" sz="2600" dirty="0"/>
            </a:br>
            <a:r>
              <a:rPr lang="en-US" sz="2600" b="1" dirty="0"/>
              <a:t>White Seed Co.</a:t>
            </a:r>
            <a:r>
              <a:rPr lang="en-US" sz="2600" dirty="0"/>
              <a:t/>
            </a:r>
            <a:br>
              <a:rPr lang="en-US" sz="2600" dirty="0"/>
            </a:br>
            <a:r>
              <a:rPr lang="en-US" sz="2800" dirty="0"/>
              <a:t/>
            </a:r>
            <a:br>
              <a:rPr lang="en-US" sz="2800" dirty="0"/>
            </a:br>
            <a:r>
              <a:rPr lang="en-US" dirty="0"/>
              <a:t> </a:t>
            </a:r>
            <a:br>
              <a:rPr lang="en-US" dirty="0"/>
            </a:br>
            <a:r>
              <a:rPr lang="en-US" dirty="0"/>
              <a:t> </a:t>
            </a:r>
            <a:br>
              <a:rPr lang="en-US" dirty="0"/>
            </a:br>
            <a:r>
              <a:rPr lang="en-US" dirty="0"/>
              <a:t/>
            </a:r>
            <a:br>
              <a:rPr lang="en-US" dirty="0"/>
            </a:br>
            <a:r>
              <a:rPr lang="en-US" dirty="0" smtClean="0"/>
              <a:t>	</a:t>
            </a:r>
            <a:r>
              <a:rPr lang="en-US" dirty="0"/>
              <a:t/>
            </a:r>
            <a:br>
              <a:rPr lang="en-US" dirty="0"/>
            </a:br>
            <a:r>
              <a:rPr lang="en-US" dirty="0"/>
              <a:t> </a:t>
            </a:r>
            <a:br>
              <a:rPr lang="en-US" dirty="0"/>
            </a:br>
            <a:endParaRPr lang="en-US" dirty="0"/>
          </a:p>
        </p:txBody>
      </p:sp>
      <p:sp>
        <p:nvSpPr>
          <p:cNvPr id="4" name="Rectangle 3"/>
          <p:cNvSpPr/>
          <p:nvPr/>
        </p:nvSpPr>
        <p:spPr>
          <a:xfrm>
            <a:off x="703799" y="638565"/>
            <a:ext cx="7650044" cy="769441"/>
          </a:xfrm>
          <a:prstGeom prst="rect">
            <a:avLst/>
          </a:prstGeom>
          <a:noFill/>
        </p:spPr>
        <p:txBody>
          <a:bodyPr wrap="none" lIns="91440" tIns="45720" rIns="91440" bIns="45720">
            <a:spAutoFit/>
          </a:bodyPr>
          <a:lstStyle/>
          <a:p>
            <a:pPr algn="ctr"/>
            <a:r>
              <a:rPr lang="en-U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arlemagne Std" panose="04020705060702020204" pitchFamily="82" charset="0"/>
              </a:rPr>
              <a:t>Bocce  ball  Sponsors</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arlemagne Std" panose="04020705060702020204" pitchFamily="82" charset="0"/>
            </a:endParaRPr>
          </a:p>
        </p:txBody>
      </p:sp>
    </p:spTree>
    <p:extLst>
      <p:ext uri="{BB962C8B-B14F-4D97-AF65-F5344CB8AC3E}">
        <p14:creationId xmlns:p14="http://schemas.microsoft.com/office/powerpoint/2010/main" val="70653727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58100" cy="4043363"/>
          </a:xfrm>
        </p:spPr>
        <p:txBody>
          <a:bodyPr>
            <a:normAutofit/>
          </a:bodyPr>
          <a:lstStyle/>
          <a:p>
            <a:pPr algn="ctr"/>
            <a:r>
              <a:rPr lang="en-US" sz="4900" b="1" u="sng" baseline="30000" dirty="0">
                <a:latin typeface="Californian FB" panose="0207040306080B030204" pitchFamily="18" charset="0"/>
              </a:rPr>
              <a:t>Upcoming Date</a:t>
            </a:r>
            <a:br>
              <a:rPr lang="en-US" sz="4900" b="1" u="sng" baseline="30000" dirty="0">
                <a:latin typeface="Californian FB" panose="0207040306080B030204" pitchFamily="18" charset="0"/>
              </a:rPr>
            </a:br>
            <a:r>
              <a:rPr lang="en-US" sz="4900" b="1" u="sng" baseline="30000" dirty="0">
                <a:latin typeface="Californian FB" panose="0207040306080B030204" pitchFamily="18" charset="0"/>
              </a:rPr>
              <a:t/>
            </a:r>
            <a:br>
              <a:rPr lang="en-US" sz="4900" b="1" u="sng" baseline="30000" dirty="0">
                <a:latin typeface="Californian FB" panose="0207040306080B030204" pitchFamily="18" charset="0"/>
              </a:rPr>
            </a:br>
            <a:r>
              <a:rPr lang="en-US" sz="4900" b="1" baseline="30000" dirty="0">
                <a:latin typeface="Californian FB" panose="0207040306080B030204" pitchFamily="18" charset="0"/>
              </a:rPr>
              <a:t>CSA Annual Convention</a:t>
            </a:r>
            <a:br>
              <a:rPr lang="en-US" sz="4900" b="1" baseline="30000" dirty="0">
                <a:latin typeface="Californian FB" panose="0207040306080B030204" pitchFamily="18" charset="0"/>
              </a:rPr>
            </a:br>
            <a:r>
              <a:rPr lang="en-US" sz="4900" b="1" baseline="30000" dirty="0" smtClean="0">
                <a:latin typeface="Californian FB" panose="0207040306080B030204" pitchFamily="18" charset="0"/>
              </a:rPr>
              <a:t>Marriott Coronado Island Resort &amp; Spa</a:t>
            </a:r>
            <a:r>
              <a:rPr lang="en-US" sz="4900" b="1" baseline="30000" dirty="0">
                <a:latin typeface="Californian FB" panose="0207040306080B030204" pitchFamily="18" charset="0"/>
              </a:rPr>
              <a:t/>
            </a:r>
            <a:br>
              <a:rPr lang="en-US" sz="4900" b="1" baseline="30000" dirty="0">
                <a:latin typeface="Californian FB" panose="0207040306080B030204" pitchFamily="18" charset="0"/>
              </a:rPr>
            </a:br>
            <a:r>
              <a:rPr lang="en-US" sz="4900" b="1" baseline="30000" dirty="0">
                <a:latin typeface="Californian FB" panose="0207040306080B030204" pitchFamily="18" charset="0"/>
              </a:rPr>
              <a:t/>
            </a:r>
            <a:br>
              <a:rPr lang="en-US" sz="4900" b="1" baseline="30000" dirty="0">
                <a:latin typeface="Californian FB" panose="0207040306080B030204" pitchFamily="18" charset="0"/>
              </a:rPr>
            </a:br>
            <a:r>
              <a:rPr lang="en-US" sz="4900" b="1" baseline="30000" dirty="0" smtClean="0">
                <a:latin typeface="Californian FB" panose="0207040306080B030204" pitchFamily="18" charset="0"/>
              </a:rPr>
              <a:t>March 5-8, 2016</a:t>
            </a:r>
            <a:r>
              <a:rPr lang="en-US" sz="4900" baseline="30000" dirty="0">
                <a:latin typeface="Californian FB" panose="0207040306080B030204" pitchFamily="18" charset="0"/>
              </a:rPr>
              <a:t/>
            </a:r>
            <a:br>
              <a:rPr lang="en-US" sz="4900" baseline="30000" dirty="0">
                <a:latin typeface="Californian FB" panose="0207040306080B030204" pitchFamily="18" charset="0"/>
              </a:rPr>
            </a:br>
            <a:r>
              <a:rPr lang="en-US" baseline="30000" dirty="0"/>
              <a:t/>
            </a:r>
            <a:br>
              <a:rPr lang="en-US" baseline="30000" dirty="0"/>
            </a:br>
            <a:endParaRPr lang="en-US" baseline="30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9944" y="3436424"/>
            <a:ext cx="4439618" cy="30786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5364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TotalTime>
  <Words>23</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Californian FB</vt:lpstr>
      <vt:lpstr>Charlemagne Std</vt:lpstr>
      <vt:lpstr>Trebuchet MS</vt:lpstr>
      <vt:lpstr>Wingdings 3</vt:lpstr>
      <vt:lpstr>Facet</vt:lpstr>
      <vt:lpstr>PowerPoint Presentation</vt:lpstr>
      <vt:lpstr>Coffee  Break  Sponsor </vt:lpstr>
      <vt:lpstr>Coffee  Break  Sponsor </vt:lpstr>
      <vt:lpstr>Coffee  Break  Sponsor </vt:lpstr>
      <vt:lpstr>KEYNOTE  SPEAKER  SPONSOR    Keithly-Williams                                 Seeds   </vt:lpstr>
      <vt:lpstr>EVENT SPONSOR       </vt:lpstr>
      <vt:lpstr>Ag Seeds Unlimited Bejo Seeds Inc. California Crop Improvement Association Central Valley Seeds Champion Seed Co. Germains Seed Technology Gowan Seed Co. Holaday Seed Co. InterWest Insurance Services       Keithly-Williams Seeds Monsanto Co. Radicle Seed Co. Sakata Seed America Santa Maria Seeds Seed Dynamics TS&amp;L Seed Co. Top Notch Seeds Inc. Tozer Seeds America White Seed Co.        </vt:lpstr>
      <vt:lpstr>American Takii Inc. Barkley Seed California Crop Improvement Association Central Valley Seeds Champion Seed Co. Condor Seed Production Estancia Winery Eurofins BioDiagnostics           Gowan Seed Co. L.A. Hearne Co. Monsanto Co. Radicle Seed Co. Ransom Seed Laboratory S &amp; W Seed Co. Sakata Seed America Top Notch Seeds Inc. White Seed Co.           </vt:lpstr>
      <vt:lpstr>Upcoming Date  CSA Annual Convention Marriott Coronado Island Resort &amp; Spa  March 5-8, 2016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Boggs</dc:creator>
  <cp:lastModifiedBy>Donna Boggs</cp:lastModifiedBy>
  <cp:revision>25</cp:revision>
  <dcterms:created xsi:type="dcterms:W3CDTF">2015-09-29T05:56:30Z</dcterms:created>
  <dcterms:modified xsi:type="dcterms:W3CDTF">2016-09-20T19:30:48Z</dcterms:modified>
</cp:coreProperties>
</file>